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2" r:id="rId4"/>
    <p:sldId id="259" r:id="rId5"/>
    <p:sldId id="283" r:id="rId6"/>
    <p:sldId id="260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1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E93663-A615-4A94-A555-9CBFEB2206CB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Procedures 101:</a:t>
            </a:r>
            <a:br>
              <a:rPr lang="en-US" dirty="0" smtClean="0"/>
            </a:br>
            <a:r>
              <a:rPr lang="en-US" sz="4000" dirty="0" smtClean="0"/>
              <a:t>There </a:t>
            </a:r>
            <a:r>
              <a:rPr lang="en-US" sz="4000" smtClean="0"/>
              <a:t>and Back Again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7854696" cy="1752600"/>
          </a:xfrm>
        </p:spPr>
        <p:txBody>
          <a:bodyPr>
            <a:normAutofit/>
          </a:bodyPr>
          <a:lstStyle/>
          <a:p>
            <a:pPr algn="l"/>
            <a:endParaRPr lang="en-US" sz="1200" dirty="0" smtClean="0"/>
          </a:p>
          <a:p>
            <a:pPr algn="l"/>
            <a:endParaRPr lang="en-US" sz="1200" dirty="0"/>
          </a:p>
          <a:p>
            <a:pPr algn="l"/>
            <a:endParaRPr lang="en-US" sz="1200" dirty="0" smtClean="0"/>
          </a:p>
          <a:p>
            <a:pPr algn="l"/>
            <a:endParaRPr lang="en-US" sz="1800" dirty="0" smtClean="0"/>
          </a:p>
          <a:p>
            <a:pPr algn="l"/>
            <a:r>
              <a:rPr lang="en-US" sz="1800" dirty="0" smtClean="0"/>
              <a:t>Slides revised 3/25/2014 by Patrick Kelley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26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10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03385" y="709246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About the register file</a:t>
            </a:r>
            <a:endParaRPr lang="en-US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458199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$a_ registers are used for parameter passing by convention</a:t>
            </a:r>
          </a:p>
          <a:p>
            <a:pPr lvl="1"/>
            <a:r>
              <a:rPr lang="en-US" altLang="en-US" dirty="0" err="1" smtClean="0"/>
              <a:t>Callee</a:t>
            </a:r>
            <a:r>
              <a:rPr lang="en-US" altLang="en-US" dirty="0" smtClean="0"/>
              <a:t> needs to save and restore if making nested calls</a:t>
            </a:r>
          </a:p>
          <a:p>
            <a:pPr lvl="1"/>
            <a:r>
              <a:rPr lang="en-US" altLang="en-US" dirty="0" smtClean="0"/>
              <a:t>Should also normally preserve</a:t>
            </a:r>
          </a:p>
          <a:p>
            <a:r>
              <a:rPr lang="en-US" altLang="en-US" dirty="0" smtClean="0"/>
              <a:t>$t_ registers are the caller’s responsibility</a:t>
            </a:r>
          </a:p>
          <a:p>
            <a:pPr lvl="1"/>
            <a:r>
              <a:rPr lang="en-US" altLang="en-US" dirty="0" smtClean="0"/>
              <a:t>Save before calling</a:t>
            </a:r>
          </a:p>
          <a:p>
            <a:pPr lvl="1"/>
            <a:r>
              <a:rPr lang="en-US" altLang="en-US" dirty="0" smtClean="0"/>
              <a:t>Restore after calling</a:t>
            </a:r>
          </a:p>
          <a:p>
            <a:r>
              <a:rPr lang="en-US" altLang="en-US" dirty="0" smtClean="0"/>
              <a:t>$s_ registers are the </a:t>
            </a:r>
            <a:r>
              <a:rPr lang="en-US" altLang="en-US" dirty="0" err="1" smtClean="0"/>
              <a:t>callee’s</a:t>
            </a:r>
            <a:r>
              <a:rPr lang="en-US" altLang="en-US" dirty="0" smtClean="0"/>
              <a:t> responsibility to preserve</a:t>
            </a:r>
          </a:p>
          <a:p>
            <a:r>
              <a:rPr lang="en-US" altLang="en-US" dirty="0" smtClean="0"/>
              <a:t>Don’t depend on </a:t>
            </a:r>
            <a:r>
              <a:rPr lang="en-US" altLang="en-US" smtClean="0"/>
              <a:t>other </a:t>
            </a:r>
            <a:r>
              <a:rPr lang="en-US" altLang="en-US" smtClean="0"/>
              <a:t>programmers </a:t>
            </a:r>
            <a:r>
              <a:rPr lang="en-US" altLang="en-US" dirty="0" smtClean="0"/>
              <a:t>to obey the rules</a:t>
            </a:r>
          </a:p>
          <a:p>
            <a:r>
              <a:rPr lang="en-US" altLang="en-US" dirty="0" smtClean="0"/>
              <a:t>Other ISAs have similar but different conventions.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202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03385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Procedures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057400"/>
            <a:ext cx="8458199" cy="3657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Unlike other branching structures (loops, etc.) a Procedure has to return to where it was called from.</a:t>
            </a:r>
          </a:p>
          <a:p>
            <a:r>
              <a:rPr lang="en-US" altLang="en-US" dirty="0" smtClean="0"/>
              <a:t>The instruction that invokes a procedure is a ‘caller’</a:t>
            </a:r>
          </a:p>
          <a:p>
            <a:r>
              <a:rPr lang="en-US" altLang="en-US" dirty="0" smtClean="0"/>
              <a:t>The procedure itself is often referred to as ‘</a:t>
            </a:r>
            <a:r>
              <a:rPr lang="en-US" altLang="en-US" dirty="0" err="1" smtClean="0"/>
              <a:t>callee</a:t>
            </a:r>
            <a:r>
              <a:rPr lang="en-US" altLang="en-US" dirty="0" smtClean="0"/>
              <a:t>’</a:t>
            </a:r>
          </a:p>
          <a:p>
            <a:pPr lvl="1"/>
            <a:r>
              <a:rPr lang="en-US" altLang="en-US" dirty="0" smtClean="0"/>
              <a:t>Must  remember address called from</a:t>
            </a:r>
          </a:p>
          <a:p>
            <a:pPr lvl="1"/>
            <a:r>
              <a:rPr lang="en-US" altLang="en-US" dirty="0" smtClean="0"/>
              <a:t>Must have access to parameters, if any</a:t>
            </a:r>
          </a:p>
          <a:p>
            <a:pPr lvl="1"/>
            <a:r>
              <a:rPr lang="en-US" altLang="en-US" dirty="0" smtClean="0"/>
              <a:t>Must be able to return values</a:t>
            </a:r>
          </a:p>
        </p:txBody>
      </p:sp>
    </p:spTree>
    <p:extLst>
      <p:ext uri="{BB962C8B-B14F-4D97-AF65-F5344CB8AC3E}">
        <p14:creationId xmlns:p14="http://schemas.microsoft.com/office/powerpoint/2010/main" val="35875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03385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Shared Memory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057400"/>
            <a:ext cx="8458199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The simple way is to simply use global memory</a:t>
            </a:r>
          </a:p>
          <a:p>
            <a:r>
              <a:rPr lang="en-US" altLang="en-US" dirty="0" smtClean="0"/>
              <a:t>This is hard to design for in advance</a:t>
            </a:r>
          </a:p>
          <a:p>
            <a:pPr lvl="1"/>
            <a:r>
              <a:rPr lang="en-US" altLang="en-US" dirty="0" smtClean="0"/>
              <a:t>Don’t forget to define returns</a:t>
            </a:r>
          </a:p>
          <a:p>
            <a:pPr lvl="1"/>
            <a:r>
              <a:rPr lang="en-US" altLang="en-US" dirty="0" smtClean="0"/>
              <a:t>If procedure has many calls, one return may not work</a:t>
            </a:r>
          </a:p>
          <a:p>
            <a:r>
              <a:rPr lang="en-US" altLang="en-US" dirty="0" smtClean="0"/>
              <a:t>Dangerous if procedure overwrites something</a:t>
            </a:r>
          </a:p>
          <a:p>
            <a:r>
              <a:rPr lang="en-US" altLang="en-US" dirty="0" smtClean="0"/>
              <a:t>Usually end up allocating extra space to be sure</a:t>
            </a:r>
          </a:p>
          <a:p>
            <a:r>
              <a:rPr lang="en-US" altLang="en-US" dirty="0" smtClean="0"/>
              <a:t>Called routine may crush registers used by caller.</a:t>
            </a:r>
          </a:p>
          <a:p>
            <a:r>
              <a:rPr lang="en-US" altLang="en-US" dirty="0" smtClean="0"/>
              <a:t>Easy to program, though…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395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349F49-0D43-49E1-B053-ED9678F74873}" type="slidenum">
              <a:rPr lang="en-US" altLang="en-US" sz="1600">
                <a:latin typeface="Times New Roman" pitchFamily="18" charset="0"/>
              </a:rPr>
              <a:pPr eaLnBrk="1" hangingPunct="1"/>
              <a:t>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EE38EBA7-A457-464D-8845-864A34C5C5F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" name="Rectangle 1026"/>
          <p:cNvSpPr txBox="1">
            <a:spLocks noChangeArrowheads="1"/>
          </p:cNvSpPr>
          <p:nvPr/>
        </p:nvSpPr>
        <p:spPr>
          <a:xfrm>
            <a:off x="633046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Function Calls</a:t>
            </a:r>
            <a:endParaRPr lang="en-US" altLang="en-US" dirty="0"/>
          </a:p>
        </p:txBody>
      </p:sp>
      <p:sp>
        <p:nvSpPr>
          <p:cNvPr id="10" name="Rectangle 1027"/>
          <p:cNvSpPr txBox="1">
            <a:spLocks noChangeArrowheads="1"/>
          </p:cNvSpPr>
          <p:nvPr/>
        </p:nvSpPr>
        <p:spPr>
          <a:xfrm>
            <a:off x="633046" y="1828800"/>
            <a:ext cx="7772400" cy="914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All function calls are made using either </a:t>
            </a:r>
            <a:r>
              <a:rPr lang="en-US" altLang="en-US" dirty="0" err="1" smtClean="0"/>
              <a:t>jal</a:t>
            </a:r>
            <a:r>
              <a:rPr lang="en-US" altLang="en-US" dirty="0" smtClean="0"/>
              <a:t> or </a:t>
            </a:r>
            <a:r>
              <a:rPr lang="en-US" altLang="en-US" dirty="0" err="1" smtClean="0"/>
              <a:t>jalr</a:t>
            </a:r>
            <a:r>
              <a:rPr lang="en-US" altLang="en-US" dirty="0" smtClean="0"/>
              <a:t>: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  <a:p>
            <a:r>
              <a:rPr lang="en-US" altLang="en-US" dirty="0" smtClean="0"/>
              <a:t>Since we save the return address (either Label or Rd above), we can easily return using the </a:t>
            </a:r>
            <a:r>
              <a:rPr lang="en-US" altLang="en-US" dirty="0" err="1" smtClean="0"/>
              <a:t>jr</a:t>
            </a:r>
            <a:r>
              <a:rPr lang="en-US" altLang="en-US" dirty="0" smtClean="0"/>
              <a:t> instruction</a:t>
            </a:r>
          </a:p>
          <a:p>
            <a:r>
              <a:rPr lang="en-US" altLang="en-US" dirty="0" smtClean="0"/>
              <a:t>While in a procedure, any memory can be accessed</a:t>
            </a:r>
          </a:p>
          <a:p>
            <a:r>
              <a:rPr lang="en-US" altLang="en-US" dirty="0" smtClean="0"/>
              <a:t>On return, execution will continue after the call.</a:t>
            </a:r>
          </a:p>
        </p:txBody>
      </p:sp>
      <p:sp>
        <p:nvSpPr>
          <p:cNvPr id="14" name="Text Box 1031"/>
          <p:cNvSpPr txBox="1">
            <a:spLocks noChangeArrowheads="1"/>
          </p:cNvSpPr>
          <p:nvPr/>
        </p:nvSpPr>
        <p:spPr bwMode="auto">
          <a:xfrm>
            <a:off x="1144465" y="2294182"/>
            <a:ext cx="6749562" cy="1024896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137160" bIns="137160">
            <a:spAutoFit/>
          </a:bodyPr>
          <a:lstStyle>
            <a:lvl1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9449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Label = Name of function</a:t>
            </a:r>
            <a:endParaRPr lang="en-US" altLang="en-US" sz="1800" b="1" i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jal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Label</a:t>
            </a:r>
            <a:endParaRPr lang="en-US" altLang="en-US" sz="1800" b="1" i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Rd should be $</a:t>
            </a:r>
            <a:r>
              <a:rPr lang="en-US" altLang="en-US" sz="1800" b="1" dirty="0" err="1" smtClean="0">
                <a:latin typeface="Courier New" pitchFamily="49" charset="0"/>
              </a:rPr>
              <a:t>ra</a:t>
            </a:r>
            <a:r>
              <a:rPr lang="en-US" altLang="en-US" sz="1800" b="1" dirty="0" smtClean="0">
                <a:latin typeface="Courier New" pitchFamily="49" charset="0"/>
              </a:rPr>
              <a:t>, </a:t>
            </a:r>
            <a:r>
              <a:rPr lang="en-US" altLang="en-US" sz="1800" b="1" dirty="0" err="1" smtClean="0">
                <a:latin typeface="Courier New" pitchFamily="49" charset="0"/>
              </a:rPr>
              <a:t>Rs</a:t>
            </a:r>
            <a:r>
              <a:rPr lang="en-US" altLang="en-US" sz="1800" b="1" dirty="0" smtClean="0">
                <a:latin typeface="Courier New" pitchFamily="49" charset="0"/>
              </a:rPr>
              <a:t> holds procedure address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err="1" smtClean="0">
                <a:latin typeface="Courier New" pitchFamily="49" charset="0"/>
              </a:rPr>
              <a:t>jalr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i="1" dirty="0" smtClean="0">
                <a:latin typeface="Courier New" pitchFamily="49" charset="0"/>
              </a:rPr>
              <a:t>Rd, </a:t>
            </a:r>
            <a:r>
              <a:rPr lang="en-US" altLang="en-US" sz="1800" b="1" i="1" dirty="0" err="1" smtClean="0">
                <a:latin typeface="Courier New" pitchFamily="49" charset="0"/>
              </a:rPr>
              <a:t>Rs</a:t>
            </a:r>
            <a:endParaRPr lang="en-US" altLang="en-US" sz="1800" b="1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0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Example Function</a:t>
            </a:r>
            <a:endParaRPr lang="en-US" altLang="en-US" sz="48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.</a:t>
            </a:r>
            <a:r>
              <a:rPr lang="en-US" altLang="en-US" sz="1800" b="1" dirty="0">
                <a:latin typeface="Courier New" pitchFamily="49" charset="0"/>
              </a:rPr>
              <a:t>data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param1: .word 0x0h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param2: .word 0x0h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return: .word 0x0h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.test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… # some code before this, then set up for the call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$t0, param1        # set the first parameter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$s2, param2        # set the second parameter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jal</a:t>
            </a:r>
            <a:r>
              <a:rPr lang="en-US" altLang="en-US" sz="1800" b="1" dirty="0" smtClean="0">
                <a:latin typeface="Courier New" pitchFamily="49" charset="0"/>
              </a:rPr>
              <a:t>  Sum                # call the </a:t>
            </a:r>
            <a:r>
              <a:rPr lang="en-US" altLang="en-US" sz="1800" b="1" dirty="0" err="1" smtClean="0">
                <a:latin typeface="Courier New" pitchFamily="49" charset="0"/>
              </a:rPr>
              <a:t>proceedure</a:t>
            </a:r>
            <a:endParaRPr lang="en-US" altLang="en-US" sz="18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$s1, $return       # get the result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… # more code and eventually a program exit.  After that: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Sum: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$t0, param1	# get the first parameter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$t1, param2	# get the second parameter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add  $t1, $t1, St0	# add them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$t1, return	# save the result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jr</a:t>
            </a:r>
            <a:r>
              <a:rPr lang="en-US" altLang="en-US" sz="1800" b="1" dirty="0" smtClean="0">
                <a:latin typeface="Courier New" pitchFamily="49" charset="0"/>
              </a:rPr>
              <a:t>   $</a:t>
            </a:r>
            <a:r>
              <a:rPr lang="en-US" altLang="en-US" sz="1800" b="1" dirty="0" err="1" smtClean="0">
                <a:latin typeface="Courier New" pitchFamily="49" charset="0"/>
              </a:rPr>
              <a:t>ra</a:t>
            </a:r>
            <a:r>
              <a:rPr lang="en-US" altLang="en-US" sz="1800" b="1" dirty="0" smtClean="0">
                <a:latin typeface="Courier New" pitchFamily="49" charset="0"/>
              </a:rPr>
              <a:t>	# return to caller</a:t>
            </a:r>
            <a:endParaRPr lang="en-US" alt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47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144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Better Procedure Structure</a:t>
            </a:r>
            <a:endParaRPr lang="en-US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199" y="1905000"/>
            <a:ext cx="8458199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Save registers before calling</a:t>
            </a:r>
          </a:p>
          <a:p>
            <a:pPr lvl="1"/>
            <a:r>
              <a:rPr lang="en-US" altLang="en-US" dirty="0" smtClean="0"/>
              <a:t>Any register the </a:t>
            </a:r>
            <a:r>
              <a:rPr lang="en-US" altLang="en-US" dirty="0" err="1" smtClean="0"/>
              <a:t>callee</a:t>
            </a:r>
            <a:r>
              <a:rPr lang="en-US" altLang="en-US" dirty="0" smtClean="0"/>
              <a:t> may use</a:t>
            </a:r>
          </a:p>
          <a:p>
            <a:pPr lvl="1"/>
            <a:r>
              <a:rPr lang="en-US" altLang="en-US" dirty="0" smtClean="0"/>
              <a:t>Any register passing values</a:t>
            </a:r>
          </a:p>
          <a:p>
            <a:r>
              <a:rPr lang="en-US" altLang="en-US" dirty="0" smtClean="0"/>
              <a:t>Pass values or pointers through registers</a:t>
            </a:r>
          </a:p>
          <a:p>
            <a:r>
              <a:rPr lang="en-US" altLang="en-US" dirty="0" smtClean="0"/>
              <a:t>Pass return values or pointers back through registers</a:t>
            </a:r>
          </a:p>
          <a:p>
            <a:r>
              <a:rPr lang="en-US" altLang="en-US" dirty="0" err="1" smtClean="0"/>
              <a:t>Callee</a:t>
            </a:r>
            <a:r>
              <a:rPr lang="en-US" altLang="en-US" dirty="0" smtClean="0"/>
              <a:t> can also save and restore registers</a:t>
            </a:r>
          </a:p>
          <a:p>
            <a:pPr lvl="1"/>
            <a:r>
              <a:rPr lang="en-US" altLang="en-US" dirty="0" smtClean="0"/>
              <a:t>May be necessary anyway if nested calls</a:t>
            </a:r>
          </a:p>
          <a:p>
            <a:pPr lvl="1"/>
            <a:r>
              <a:rPr lang="en-US" altLang="en-US" dirty="0" smtClean="0"/>
              <a:t>Use stack to simplify process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8634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Better Sum Function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Sum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Takes two numbers passed in $t0 and $t1 and adds them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together.  The result is passed back in $t2.  No other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registers are affected.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Sum: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addiu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err="1">
                <a:latin typeface="Courier New" pitchFamily="49" charset="0"/>
              </a:rPr>
              <a:t>sp</a:t>
            </a:r>
            <a:r>
              <a:rPr lang="en-US" altLang="en-US" sz="1800" b="1" dirty="0">
                <a:latin typeface="Courier New" pitchFamily="49" charset="0"/>
              </a:rPr>
              <a:t>, </a:t>
            </a:r>
            <a:r>
              <a:rPr lang="en-US" altLang="en-US" sz="1800" b="1" dirty="0" smtClean="0">
                <a:latin typeface="Courier New" pitchFamily="49" charset="0"/>
              </a:rPr>
              <a:t>-8	# allocate 2 words on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 $t0, 0($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put $t0 on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 $t1, 4($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put $t1 on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		# don’t bother with $t2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add   $t2, $t1, St0	# add them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 $t1, 4($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restore $t1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 $t0, 0($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       	# restore $t0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addiu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err="1">
                <a:latin typeface="Courier New" pitchFamily="49" charset="0"/>
              </a:rPr>
              <a:t>sp</a:t>
            </a:r>
            <a:r>
              <a:rPr lang="en-US" altLang="en-US" sz="1800" b="1" dirty="0">
                <a:latin typeface="Courier New" pitchFamily="49" charset="0"/>
              </a:rPr>
              <a:t>, </a:t>
            </a:r>
            <a:r>
              <a:rPr lang="en-US" altLang="en-US" sz="1800" b="1" dirty="0" smtClean="0">
                <a:latin typeface="Courier New" pitchFamily="49" charset="0"/>
              </a:rPr>
              <a:t>8	# </a:t>
            </a:r>
            <a:r>
              <a:rPr lang="en-US" altLang="en-US" sz="1800" b="1" dirty="0" err="1" smtClean="0">
                <a:latin typeface="Courier New" pitchFamily="49" charset="0"/>
              </a:rPr>
              <a:t>deallocate</a:t>
            </a:r>
            <a:r>
              <a:rPr lang="en-US" altLang="en-US" sz="1800" b="1" dirty="0" smtClean="0">
                <a:latin typeface="Courier New" pitchFamily="49" charset="0"/>
              </a:rPr>
              <a:t> 2 words on stack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jr</a:t>
            </a:r>
            <a:r>
              <a:rPr lang="en-US" altLang="en-US" sz="1800" b="1" dirty="0" smtClean="0">
                <a:latin typeface="Courier New" pitchFamily="49" charset="0"/>
              </a:rPr>
              <a:t>    $</a:t>
            </a:r>
            <a:r>
              <a:rPr lang="en-US" altLang="en-US" sz="1800" b="1" dirty="0" err="1" smtClean="0">
                <a:latin typeface="Courier New" pitchFamily="49" charset="0"/>
              </a:rPr>
              <a:t>ra</a:t>
            </a:r>
            <a:r>
              <a:rPr lang="en-US" altLang="en-US" sz="1800" b="1" dirty="0" smtClean="0">
                <a:latin typeface="Courier New" pitchFamily="49" charset="0"/>
              </a:rPr>
              <a:t>	# return to caller</a:t>
            </a:r>
            <a:endParaRPr lang="en-US" alt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37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Better Sum call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Allocate space for registers I want to save.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addiu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err="1">
                <a:latin typeface="Courier New" pitchFamily="49" charset="0"/>
              </a:rPr>
              <a:t>sp</a:t>
            </a:r>
            <a:r>
              <a:rPr lang="en-US" altLang="en-US" sz="1800" b="1" dirty="0">
                <a:latin typeface="Courier New" pitchFamily="49" charset="0"/>
              </a:rPr>
              <a:t>, </a:t>
            </a:r>
            <a:r>
              <a:rPr lang="en-US" altLang="en-US" sz="1800" b="1" dirty="0" smtClean="0">
                <a:latin typeface="Courier New" pitchFamily="49" charset="0"/>
              </a:rPr>
              <a:t>-12	# allocate 3 words on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Save my important registers (these are just an example)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 $t0, 0($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put $t0 on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 $t1, 4($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put $t1 on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 $t2, 8($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I know Sum is changing $t2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	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jal</a:t>
            </a:r>
            <a:r>
              <a:rPr lang="en-US" altLang="en-US" sz="1800" b="1" dirty="0" smtClean="0">
                <a:latin typeface="Courier New" pitchFamily="49" charset="0"/>
              </a:rPr>
              <a:t>   Sum	# call the routine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 $t2, result	# store the return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# Restore registers and stack 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 $t2, 8($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saved so I can restore it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 $t1, 4($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restore $t1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 $t0, 0($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       	# restore $t0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addiu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err="1">
                <a:latin typeface="Courier New" pitchFamily="49" charset="0"/>
              </a:rPr>
              <a:t>sp</a:t>
            </a:r>
            <a:r>
              <a:rPr lang="en-US" altLang="en-US" sz="1800" b="1" dirty="0">
                <a:latin typeface="Courier New" pitchFamily="49" charset="0"/>
              </a:rPr>
              <a:t>, </a:t>
            </a:r>
            <a:r>
              <a:rPr lang="en-US" altLang="en-US" sz="1800" b="1" dirty="0" smtClean="0">
                <a:latin typeface="Courier New" pitchFamily="49" charset="0"/>
              </a:rPr>
              <a:t>12	# </a:t>
            </a:r>
            <a:r>
              <a:rPr lang="en-US" altLang="en-US" sz="1800" b="1" dirty="0" err="1" smtClean="0">
                <a:latin typeface="Courier New" pitchFamily="49" charset="0"/>
              </a:rPr>
              <a:t>deallocate</a:t>
            </a:r>
            <a:r>
              <a:rPr lang="en-US" altLang="en-US" sz="1800" b="1" dirty="0" smtClean="0">
                <a:latin typeface="Courier New" pitchFamily="49" charset="0"/>
              </a:rPr>
              <a:t> 3 words on stack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941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Better Still…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Allocate space for registers I want to save.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addiu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err="1">
                <a:latin typeface="Courier New" pitchFamily="49" charset="0"/>
              </a:rPr>
              <a:t>sp</a:t>
            </a:r>
            <a:r>
              <a:rPr lang="en-US" altLang="en-US" sz="1800" b="1" dirty="0">
                <a:latin typeface="Courier New" pitchFamily="49" charset="0"/>
              </a:rPr>
              <a:t>, </a:t>
            </a:r>
            <a:r>
              <a:rPr lang="en-US" altLang="en-US" sz="1800" b="1" dirty="0" smtClean="0">
                <a:latin typeface="Courier New" pitchFamily="49" charset="0"/>
              </a:rPr>
              <a:t>-4	# allocate 1 word on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Save my important registers. I read the function header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and know that only $t2 is in danger.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 $t2, 0($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I know Sum is changing $t2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	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jal</a:t>
            </a:r>
            <a:r>
              <a:rPr lang="en-US" altLang="en-US" sz="1800" b="1" dirty="0" smtClean="0">
                <a:latin typeface="Courier New" pitchFamily="49" charset="0"/>
              </a:rPr>
              <a:t>   Sum	# call the routine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  $t2, result	# store the return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8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# Restore registers and stack 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 $t2, 0($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saved so I can restore it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r>
              <a:rPr lang="en-US" altLang="en-US" sz="1800" b="1" dirty="0" err="1" smtClean="0">
                <a:latin typeface="Courier New" pitchFamily="49" charset="0"/>
              </a:rPr>
              <a:t>addiu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>
                <a:latin typeface="Courier New" pitchFamily="49" charset="0"/>
              </a:rPr>
              <a:t>$</a:t>
            </a:r>
            <a:r>
              <a:rPr lang="en-US" altLang="en-US" sz="1800" b="1" dirty="0" err="1">
                <a:latin typeface="Courier New" pitchFamily="49" charset="0"/>
              </a:rPr>
              <a:t>sp</a:t>
            </a:r>
            <a:r>
              <a:rPr lang="en-US" altLang="en-US" sz="1800" b="1" dirty="0">
                <a:latin typeface="Courier New" pitchFamily="49" charset="0"/>
              </a:rPr>
              <a:t>, </a:t>
            </a:r>
            <a:r>
              <a:rPr lang="en-US" altLang="en-US" sz="1800" b="1" dirty="0" smtClean="0">
                <a:latin typeface="Courier New" pitchFamily="49" charset="0"/>
              </a:rPr>
              <a:t>4	# </a:t>
            </a:r>
            <a:r>
              <a:rPr lang="en-US" altLang="en-US" sz="1800" b="1" dirty="0" err="1" smtClean="0">
                <a:latin typeface="Courier New" pitchFamily="49" charset="0"/>
              </a:rPr>
              <a:t>deallocate</a:t>
            </a:r>
            <a:r>
              <a:rPr lang="en-US" altLang="en-US" sz="1800" b="1" dirty="0" smtClean="0">
                <a:latin typeface="Courier New" pitchFamily="49" charset="0"/>
              </a:rPr>
              <a:t> 1 word on stack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63545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5673</TotalTime>
  <Words>470</Words>
  <Application>Microsoft Office PowerPoint</Application>
  <PresentationFormat>On-screen Show (4:3)</PresentationFormat>
  <Paragraphs>127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Constantia</vt:lpstr>
      <vt:lpstr>Courier New</vt:lpstr>
      <vt:lpstr>Times New Roman</vt:lpstr>
      <vt:lpstr>Wingdings 2</vt:lpstr>
      <vt:lpstr>Flow</vt:lpstr>
      <vt:lpstr>Procedures 101: There and Back Again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Assembly Language</dc:title>
  <dc:creator>Patrick Kelley</dc:creator>
  <cp:lastModifiedBy>Patrick Kelley</cp:lastModifiedBy>
  <cp:revision>120</cp:revision>
  <dcterms:created xsi:type="dcterms:W3CDTF">2014-02-03T00:09:05Z</dcterms:created>
  <dcterms:modified xsi:type="dcterms:W3CDTF">2016-04-13T18:03:21Z</dcterms:modified>
</cp:coreProperties>
</file>